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8"/>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801" r:id="rId383"/>
    <p:sldId id="1012" r:id="rId384"/>
    <p:sldId id="1013" r:id="rId385"/>
    <p:sldId id="1100"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1104" r:id="rId400"/>
    <p:sldId id="1105" r:id="rId401"/>
    <p:sldId id="715" r:id="rId402"/>
    <p:sldId id="716" r:id="rId403"/>
    <p:sldId id="717" r:id="rId404"/>
    <p:sldId id="872" r:id="rId405"/>
    <p:sldId id="721" r:id="rId406"/>
    <p:sldId id="1107" r:id="rId407"/>
    <p:sldId id="718" r:id="rId408"/>
    <p:sldId id="1108" r:id="rId409"/>
    <p:sldId id="1109" r:id="rId410"/>
    <p:sldId id="749" r:id="rId411"/>
    <p:sldId id="915" r:id="rId412"/>
    <p:sldId id="750" r:id="rId413"/>
    <p:sldId id="810" r:id="rId414"/>
    <p:sldId id="811" r:id="rId415"/>
    <p:sldId id="1078" r:id="rId416"/>
    <p:sldId id="812" r:id="rId417"/>
    <p:sldId id="725" r:id="rId418"/>
    <p:sldId id="726" r:id="rId419"/>
    <p:sldId id="1073" r:id="rId420"/>
    <p:sldId id="1011" r:id="rId421"/>
    <p:sldId id="1061" r:id="rId422"/>
    <p:sldId id="1062" r:id="rId423"/>
    <p:sldId id="1063" r:id="rId424"/>
    <p:sldId id="1064" r:id="rId425"/>
    <p:sldId id="1065" r:id="rId426"/>
    <p:sldId id="1066" r:id="rId427"/>
    <p:sldId id="1067" r:id="rId428"/>
    <p:sldId id="1068" r:id="rId429"/>
    <p:sldId id="727" r:id="rId430"/>
    <p:sldId id="728" r:id="rId431"/>
    <p:sldId id="781" r:id="rId432"/>
    <p:sldId id="1007" r:id="rId433"/>
    <p:sldId id="730" r:id="rId434"/>
    <p:sldId id="1079" r:id="rId435"/>
    <p:sldId id="1080" r:id="rId436"/>
    <p:sldId id="775" r:id="rId437"/>
    <p:sldId id="734" r:id="rId438"/>
    <p:sldId id="735" r:id="rId439"/>
    <p:sldId id="738" r:id="rId440"/>
    <p:sldId id="774" r:id="rId441"/>
    <p:sldId id="737" r:id="rId442"/>
    <p:sldId id="740" r:id="rId443"/>
    <p:sldId id="968" r:id="rId444"/>
    <p:sldId id="969" r:id="rId445"/>
    <p:sldId id="1045" r:id="rId446"/>
    <p:sldId id="986" r:id="rId447"/>
    <p:sldId id="427" r:id="rId448"/>
    <p:sldId id="688" r:id="rId449"/>
    <p:sldId id="689" r:id="rId450"/>
    <p:sldId id="731" r:id="rId451"/>
    <p:sldId id="732" r:id="rId452"/>
    <p:sldId id="758" r:id="rId453"/>
    <p:sldId id="759" r:id="rId454"/>
    <p:sldId id="916" r:id="rId455"/>
    <p:sldId id="917" r:id="rId456"/>
    <p:sldId id="840" r:id="rId457"/>
    <p:sldId id="841" r:id="rId458"/>
    <p:sldId id="939" r:id="rId459"/>
    <p:sldId id="766" r:id="rId460"/>
    <p:sldId id="767" r:id="rId461"/>
    <p:sldId id="776" r:id="rId462"/>
    <p:sldId id="752" r:id="rId463"/>
    <p:sldId id="753" r:id="rId464"/>
    <p:sldId id="764" r:id="rId465"/>
    <p:sldId id="765" r:id="rId466"/>
    <p:sldId id="874" r:id="rId467"/>
    <p:sldId id="946" r:id="rId468"/>
    <p:sldId id="777" r:id="rId469"/>
    <p:sldId id="762" r:id="rId470"/>
    <p:sldId id="763" r:id="rId471"/>
    <p:sldId id="769" r:id="rId472"/>
    <p:sldId id="770" r:id="rId473"/>
    <p:sldId id="873" r:id="rId474"/>
    <p:sldId id="875" r:id="rId475"/>
    <p:sldId id="1069" r:id="rId476"/>
    <p:sldId id="943" r:id="rId477"/>
    <p:sldId id="755" r:id="rId478"/>
    <p:sldId id="754" r:id="rId479"/>
    <p:sldId id="760" r:id="rId480"/>
    <p:sldId id="952" r:id="rId481"/>
    <p:sldId id="768" r:id="rId482"/>
    <p:sldId id="761" r:id="rId483"/>
    <p:sldId id="861" r:id="rId484"/>
    <p:sldId id="862" r:id="rId485"/>
    <p:sldId id="756" r:id="rId486"/>
    <p:sldId id="771" r:id="rId487"/>
    <p:sldId id="876" r:id="rId488"/>
    <p:sldId id="877" r:id="rId489"/>
    <p:sldId id="778" r:id="rId490"/>
    <p:sldId id="779" r:id="rId491"/>
    <p:sldId id="834" r:id="rId492"/>
    <p:sldId id="780" r:id="rId493"/>
    <p:sldId id="833" r:id="rId494"/>
    <p:sldId id="783" r:id="rId495"/>
    <p:sldId id="880" r:id="rId496"/>
    <p:sldId id="881" r:id="rId497"/>
    <p:sldId id="879" r:id="rId498"/>
    <p:sldId id="866" r:id="rId499"/>
    <p:sldId id="878" r:id="rId500"/>
    <p:sldId id="867" r:id="rId501"/>
    <p:sldId id="868" r:id="rId502"/>
    <p:sldId id="870" r:id="rId503"/>
    <p:sldId id="871" r:id="rId504"/>
    <p:sldId id="869"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988" r:id="rId524"/>
    <p:sldId id="1026" r:id="rId525"/>
    <p:sldId id="1106" r:id="rId526"/>
    <p:sldId id="858" r:id="rId5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viewProps" Target="view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notesMaster" Target="notesMasters/notesMaster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presProps" Target="pres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commentAuthors" Target="commentAuthor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02-05-2020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583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5/2/2020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5/2/2020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952248"/>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CFADFC78-92F4-44AB-9D15-5E534FA6345A}"/>
              </a:ext>
            </a:extLst>
          </p:cNvPr>
          <p:cNvSpPr/>
          <p:nvPr/>
        </p:nvSpPr>
        <p:spPr>
          <a:xfrm>
            <a:off x="22490" y="764704"/>
            <a:ext cx="9014006" cy="923330"/>
          </a:xfrm>
          <a:prstGeom prst="rect">
            <a:avLst/>
          </a:prstGeom>
        </p:spPr>
        <p:txBody>
          <a:bodyPr wrap="square">
            <a:spAutoFit/>
          </a:bodyPr>
          <a:lstStyle/>
          <a:p>
            <a:r>
              <a:rPr lang="en-IN" dirty="0"/>
              <a:t>Relational model organizes data into one or more tables (or "relations") of columns and rows, with a unique key identifying each row. Rows are also called records or tuples. Columns are also called attributes.</a:t>
            </a:r>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4724400" y="2668689"/>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2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323527"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31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0" y="1313964"/>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 y="3142833"/>
            <a:ext cx="9144000" cy="2114967"/>
          </a:xfrm>
          <a:prstGeom prst="rect">
            <a:avLst/>
          </a:prstGeom>
        </p:spPr>
      </p:pic>
      <p:pic>
        <p:nvPicPr>
          <p:cNvPr id="35" name="Picture 34"/>
          <p:cNvPicPr>
            <a:picLocks noChangeAspect="1"/>
          </p:cNvPicPr>
          <p:nvPr/>
        </p:nvPicPr>
        <p:blipFill>
          <a:blip r:embed="rId4" cstate="print"/>
          <a:stretch>
            <a:fillRect/>
          </a:stretch>
        </p:blipFill>
        <p:spPr>
          <a:xfrm>
            <a:off x="32657" y="4869160"/>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32" y="6098465"/>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ON &amp; USING clause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17064" y="704263"/>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971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182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76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492896"/>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4941168"/>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52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21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6" name="Rectangle 5">
            <a:extLst>
              <a:ext uri="{FF2B5EF4-FFF2-40B4-BE49-F238E27FC236}">
                <a16:creationId xmlns:a16="http://schemas.microsoft.com/office/drawing/2014/main" id="{D95B5DA9-2469-4131-B3C7-8C95A7B5F993}"/>
              </a:ext>
            </a:extLst>
          </p:cNvPr>
          <p:cNvSpPr/>
          <p:nvPr/>
        </p:nvSpPr>
        <p:spPr>
          <a:xfrm>
            <a:off x="79737"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50AE1FD-A832-4380-AE40-3766C49C27F5}"/>
              </a:ext>
            </a:extLst>
          </p:cNvPr>
          <p:cNvSpPr/>
          <p:nvPr/>
        </p:nvSpPr>
        <p:spPr>
          <a:xfrm>
            <a:off x="136511" y="1340768"/>
            <a:ext cx="8870978" cy="455509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F8D36C-3CE9-4103-9316-2F5E65A3CDB9}"/>
              </a:ext>
            </a:extLst>
          </p:cNvPr>
          <p:cNvSpPr/>
          <p:nvPr/>
        </p:nvSpPr>
        <p:spPr>
          <a:xfrm>
            <a:off x="136511" y="1340768"/>
            <a:ext cx="8964488"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todayDateTime </a:t>
            </a:r>
            <a:r>
              <a:rPr lang="en-US" dirty="0">
                <a:solidFill>
                  <a:srgbClr val="834689"/>
                </a:solidFill>
                <a:latin typeface="Arial" panose="020B0604020202020204" pitchFamily="34" charset="0"/>
                <a:cs typeface="Arial" panose="020B0604020202020204" pitchFamily="34" charset="0"/>
              </a:rPr>
              <a:t>DATETIME </a:t>
            </a:r>
            <a:r>
              <a:rPr lang="en-US" dirty="0">
                <a:solidFill>
                  <a:srgbClr val="006C86"/>
                </a:solidFill>
                <a:latin typeface="Arial" panose="020B0604020202020204" pitchFamily="34" charset="0"/>
                <a:cs typeface="Arial" panose="020B0604020202020204" pitchFamily="34" charset="0"/>
              </a:rPr>
              <a:t>DEFAULT</a:t>
            </a:r>
            <a:r>
              <a:rPr lang="en-US" dirty="0">
                <a:latin typeface="Liberation Mono"/>
                <a:cs typeface="Arial" panose="020B0604020202020204" pitchFamily="34" charset="0"/>
              </a:rPr>
              <a:t> </a:t>
            </a:r>
            <a:r>
              <a:rPr lang="en-US" b="1" dirty="0">
                <a:latin typeface="Arial" panose="020B0604020202020204" pitchFamily="34" charset="0"/>
                <a:cs typeface="Arial" panose="020B0604020202020204" pitchFamily="34" charset="0"/>
              </a:rPr>
              <a:t>NOW() </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sz="2000" b="1" i="1" dirty="0">
                <a:solidFill>
                  <a:srgbClr val="C00000"/>
                </a:solidFill>
                <a:latin typeface="Arial" panose="020B0604020202020204" pitchFamily="34" charset="0"/>
                <a:cs typeface="Arial" panose="020B0604020202020204" pitchFamily="34" charset="0"/>
              </a:rPr>
              <a:t>fn1</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 </a:t>
            </a:r>
            <a:r>
              <a:rPr lang="en-IN" sz="2000" b="1" dirty="0">
                <a:solidFill>
                  <a:srgbClr val="00B050"/>
                </a:solidFill>
                <a:latin typeface="Liberation Mono"/>
              </a:rPr>
              <a:t>// ERROR disallowed function: `fn1`.</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4" name="Rectangle 3">
            <a:extLst>
              <a:ext uri="{FF2B5EF4-FFF2-40B4-BE49-F238E27FC236}">
                <a16:creationId xmlns:a16="http://schemas.microsoft.com/office/drawing/2014/main" id="{3131D9D2-D8F1-45E4-9978-8283E50E3F1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a:extLst>
              <a:ext uri="{FF2B5EF4-FFF2-40B4-BE49-F238E27FC236}">
                <a16:creationId xmlns:a16="http://schemas.microsoft.com/office/drawing/2014/main" id="{ABFE5E2B-E49A-4CB9-954D-6364FDC92CD1}"/>
              </a:ext>
            </a:extLst>
          </p:cNvPr>
          <p:cNvSpPr/>
          <p:nvPr/>
        </p:nvSpPr>
        <p:spPr>
          <a:xfrm>
            <a:off x="79737"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87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table has only one primary key.</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The primary key must be given a value when a new record is inserted.</a:t>
            </a:r>
          </a:p>
        </p:txBody>
      </p:sp>
      <p:sp>
        <p:nvSpPr>
          <p:cNvPr id="5" name="TextBox 4"/>
          <p:cNvSpPr txBox="1"/>
          <p:nvPr/>
        </p:nvSpPr>
        <p:spPr>
          <a:xfrm>
            <a:off x="138545" y="381795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6" name="Rectangle 5">
            <a:extLst>
              <a:ext uri="{FF2B5EF4-FFF2-40B4-BE49-F238E27FC236}">
                <a16:creationId xmlns:a16="http://schemas.microsoft.com/office/drawing/2014/main" id="{59638460-2AAC-4DDF-915B-CF1FE2D031B6}"/>
              </a:ext>
            </a:extLst>
          </p:cNvPr>
          <p:cNvSpPr/>
          <p:nvPr/>
        </p:nvSpPr>
        <p:spPr>
          <a:xfrm>
            <a:off x="138545" y="4823942"/>
            <a:ext cx="5760640" cy="769441"/>
          </a:xfrm>
          <a:prstGeom prst="rect">
            <a:avLst/>
          </a:prstGeom>
        </p:spPr>
        <p:txBody>
          <a:bodyPr wrap="square">
            <a:spAutoFit/>
          </a:bodyPr>
          <a:lstStyle/>
          <a:p>
            <a:r>
              <a:rPr lang="en-IN" sz="2200" dirty="0">
                <a:solidFill>
                  <a:srgbClr val="006C86"/>
                </a:solidFill>
                <a:latin typeface="Open sans"/>
              </a:rPr>
              <a:t>Primary key in a relation is always associated with an INDEX object.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71639" y="1844824"/>
            <a:ext cx="8839200" cy="29030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must contain unique values. If the primary key consists of multiple columns, the combination of values in these columns must be unique.</a:t>
            </a:r>
          </a:p>
          <a:p>
            <a:pPr marL="285750" indent="-285750">
              <a:lnSpc>
                <a:spcPct val="150000"/>
              </a:lnSpc>
              <a:buFont typeface="Arial" panose="020B0604020202020204" pitchFamily="34" charset="0"/>
              <a:buChar char="•"/>
            </a:pPr>
            <a:endParaRPr lang="en-IN" sz="800" dirty="0">
              <a:latin typeface="Open sans"/>
              <a:cs typeface="Segoe UI Light" panose="020B0502040204020203" pitchFamily="34" charset="0"/>
            </a:endParaRP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lnSpc>
                <a:spcPct val="150000"/>
              </a:lnSpc>
              <a:buFont typeface="Arial" panose="020B0604020202020204" pitchFamily="34" charset="0"/>
              <a:buChar char="•"/>
            </a:pPr>
            <a:endParaRPr lang="en-IN" sz="800" dirty="0">
              <a:latin typeface="Open sans"/>
              <a:cs typeface="Segoe UI Light" panose="020B0502040204020203" pitchFamily="34" charset="0"/>
            </a:endParaRP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489" y="816855"/>
            <a:ext cx="880499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545627" y="1635765"/>
            <a:ext cx="3355379"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545627" y="3839669"/>
            <a:ext cx="427165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4359148" y="1635765"/>
            <a:ext cx="453333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D58A7F09-1691-4C2D-94A8-D0011038609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Tree>
    <p:extLst>
      <p:ext uri="{BB962C8B-B14F-4D97-AF65-F5344CB8AC3E}">
        <p14:creationId xmlns:p14="http://schemas.microsoft.com/office/powerpoint/2010/main" val="2915448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489" y="816855"/>
            <a:ext cx="880499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6" name="Rectangle 15">
            <a:extLst>
              <a:ext uri="{FF2B5EF4-FFF2-40B4-BE49-F238E27FC236}">
                <a16:creationId xmlns:a16="http://schemas.microsoft.com/office/drawing/2014/main" id="{D9A51BB9-98B8-4A94-A83D-7C4A3BEAF5BF}"/>
              </a:ext>
            </a:extLst>
          </p:cNvPr>
          <p:cNvSpPr/>
          <p:nvPr/>
        </p:nvSpPr>
        <p:spPr>
          <a:xfrm>
            <a:off x="341016" y="3789040"/>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341016" y="1418268"/>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D58A7F09-1691-4C2D-94A8-D0011038609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Tree>
    <p:extLst>
      <p:ext uri="{BB962C8B-B14F-4D97-AF65-F5344CB8AC3E}">
        <p14:creationId xmlns:p14="http://schemas.microsoft.com/office/powerpoint/2010/main" val="23624896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9" name="Rectangle 8">
            <a:extLst>
              <a:ext uri="{FF2B5EF4-FFF2-40B4-BE49-F238E27FC236}">
                <a16:creationId xmlns:a16="http://schemas.microsoft.com/office/drawing/2014/main" id="{11364AC2-6C3D-4099-B1A0-C9368F2CA08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3D74C47-F3C7-4220-B4F9-1EC0AF1FB8D4}"/>
              </a:ext>
            </a:extLst>
          </p:cNvPr>
          <p:cNvSpPr/>
          <p:nvPr/>
        </p:nvSpPr>
        <p:spPr>
          <a:xfrm>
            <a:off x="320781" y="3515720"/>
            <a:ext cx="8571699"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119607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4A39AA47-C77C-4E0F-A603-FB8B944B3EE7}"/>
              </a:ext>
            </a:extLst>
          </p:cNvPr>
          <p:cNvSpPr/>
          <p:nvPr/>
        </p:nvSpPr>
        <p:spPr>
          <a:xfrm>
            <a:off x="406574" y="3688061"/>
            <a:ext cx="848590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7A99394A-6442-4A71-9EDB-60AF75F252B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186942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184374CF-8D3F-4DC6-AE0A-0B71934C7877}"/>
              </a:ext>
            </a:extLst>
          </p:cNvPr>
          <p:cNvSpPr/>
          <p:nvPr/>
        </p:nvSpPr>
        <p:spPr>
          <a:xfrm>
            <a:off x="341016" y="3789040"/>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74743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63BDF7BA-BEE8-46CF-9B24-804E93F94181}"/>
              </a:ext>
            </a:extLst>
          </p:cNvPr>
          <p:cNvSpPr/>
          <p:nvPr/>
        </p:nvSpPr>
        <p:spPr>
          <a:xfrm>
            <a:off x="262557" y="188640"/>
            <a:ext cx="855791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CBFC51C-0FDE-4B9A-8FA3-323C1D6DAD8F}"/>
              </a:ext>
            </a:extLst>
          </p:cNvPr>
          <p:cNvSpPr txBox="1"/>
          <p:nvPr/>
        </p:nvSpPr>
        <p:spPr>
          <a:xfrm>
            <a:off x="262557" y="3933056"/>
            <a:ext cx="8557915"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12327630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4CE300-2050-49A3-BDFF-69F18BC5022A}"/>
              </a:ext>
            </a:extLst>
          </p:cNvPr>
          <p:cNvSpPr/>
          <p:nvPr/>
        </p:nvSpPr>
        <p:spPr>
          <a:xfrm>
            <a:off x="88918" y="1556792"/>
            <a:ext cx="448308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15420" y="3789040"/>
            <a:ext cx="52906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64B792B4-F103-4B9E-8BE5-E5456C9C3BA3}"/>
              </a:ext>
            </a:extLst>
          </p:cNvPr>
          <p:cNvSpPr/>
          <p:nvPr/>
        </p:nvSpPr>
        <p:spPr>
          <a:xfrm>
            <a:off x="4911522" y="1556792"/>
            <a:ext cx="412497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B966E861-D527-4689-A3C9-0CEBD918775C}"/>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12" name="Rectangle 11">
            <a:extLst>
              <a:ext uri="{FF2B5EF4-FFF2-40B4-BE49-F238E27FC236}">
                <a16:creationId xmlns:a16="http://schemas.microsoft.com/office/drawing/2014/main" id="{E3408AE1-AF25-466F-B71F-1540237FAAC6}"/>
              </a:ext>
            </a:extLst>
          </p:cNvPr>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unique key column</a:t>
            </a:r>
          </a:p>
        </p:txBody>
      </p:sp>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B4EB2E-46A3-4F3F-AE84-6638B1630E93}"/>
              </a:ext>
            </a:extLst>
          </p:cNvPr>
          <p:cNvSpPr/>
          <p:nvPr/>
        </p:nvSpPr>
        <p:spPr>
          <a:xfrm>
            <a:off x="269610" y="1556792"/>
            <a:ext cx="6499277"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240617" y="3493070"/>
            <a:ext cx="8588072" cy="872034"/>
          </a:xfrm>
          <a:prstGeom prst="rect">
            <a:avLst/>
          </a:prstGeom>
        </p:spPr>
        <p:txBody>
          <a:bodyPr wrap="square">
            <a:spAutoFit/>
          </a:bodyPr>
          <a:lstStyle/>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94AFCED8-81A8-4D1F-A41C-383EA53A32B8}"/>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7" name="Rectangle 6">
            <a:extLst>
              <a:ext uri="{FF2B5EF4-FFF2-40B4-BE49-F238E27FC236}">
                <a16:creationId xmlns:a16="http://schemas.microsoft.com/office/drawing/2014/main" id="{3534712C-611D-4809-9CEB-359F391BBD80}"/>
              </a:ext>
            </a:extLst>
          </p:cNvPr>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746" y="1321636"/>
            <a:ext cx="8715584"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5133017" y="2420888"/>
            <a:ext cx="3520075"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15" name="Rectangle 14">
            <a:extLst>
              <a:ext uri="{FF2B5EF4-FFF2-40B4-BE49-F238E27FC236}">
                <a16:creationId xmlns:a16="http://schemas.microsoft.com/office/drawing/2014/main" id="{44B276FC-D2E2-41E3-BBA6-11C8E14EE7B2}"/>
              </a:ext>
            </a:extLst>
          </p:cNvPr>
          <p:cNvSpPr/>
          <p:nvPr/>
        </p:nvSpPr>
        <p:spPr>
          <a:xfrm>
            <a:off x="156746" y="4308584"/>
            <a:ext cx="4976271"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156746" y="2420888"/>
            <a:ext cx="4415254"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364088" y="4308584"/>
            <a:ext cx="3969131"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
        <p:nvSpPr>
          <p:cNvPr id="10" name="Rectangle 9">
            <a:extLst>
              <a:ext uri="{FF2B5EF4-FFF2-40B4-BE49-F238E27FC236}">
                <a16:creationId xmlns:a16="http://schemas.microsoft.com/office/drawing/2014/main" id="{ED6705DC-0EAC-4A15-BFD3-C7686EC4EB9E}"/>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11" name="Rectangle 10">
            <a:extLst>
              <a:ext uri="{FF2B5EF4-FFF2-40B4-BE49-F238E27FC236}">
                <a16:creationId xmlns:a16="http://schemas.microsoft.com/office/drawing/2014/main" id="{2940A0F0-18E2-4AD5-8604-F454AEF12166}"/>
              </a:ext>
            </a:extLst>
          </p:cNvPr>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23706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5993"/>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Foreign keys can be null even though primary keys can not.</a:t>
            </a:r>
          </a:p>
        </p:txBody>
      </p:sp>
      <p:sp>
        <p:nvSpPr>
          <p:cNvPr id="4" name="Rectangle 3"/>
          <p:cNvSpPr/>
          <p:nvPr/>
        </p:nvSpPr>
        <p:spPr>
          <a:xfrm>
            <a:off x="121693" y="4482509"/>
            <a:ext cx="8869907" cy="646331"/>
          </a:xfrm>
          <a:prstGeom prst="rect">
            <a:avLst/>
          </a:prstGeom>
          <a:solidFill>
            <a:schemeClr val="bg1"/>
          </a:solidFill>
        </p:spPr>
        <p:txBody>
          <a:bodyPr wrap="square">
            <a:spAutoFit/>
          </a:bodyPr>
          <a:lstStyle/>
          <a:p>
            <a:r>
              <a:rPr lang="en-IN" dirty="0">
                <a:solidFill>
                  <a:schemeClr val="tx1">
                    <a:lumMod val="85000"/>
                    <a:lumOff val="15000"/>
                  </a:schemeClr>
                </a:solidFill>
                <a:latin typeface="Open sans"/>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55340" y="3429000"/>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2987824" y="5472581"/>
            <a:ext cx="6003776" cy="707886"/>
          </a:xfrm>
          <a:prstGeom prst="rect">
            <a:avLst/>
          </a:prstGeom>
        </p:spPr>
        <p:txBody>
          <a:bodyPr wrap="square">
            <a:spAutoFit/>
          </a:bodyPr>
          <a:lstStyle/>
          <a:p>
            <a:r>
              <a:rPr lang="en-US" sz="2000" dirty="0">
                <a:solidFill>
                  <a:schemeClr val="accent6">
                    <a:lumMod val="75000"/>
                  </a:schemeClr>
                </a:solidFill>
                <a:latin typeface="Verdana" panose="020B0604030504040204" pitchFamily="34" charset="0"/>
              </a:rPr>
              <a:t>A FOREIGN KEY is a key used to link multiple tables together.</a:t>
            </a:r>
            <a:endParaRPr lang="en-IN" sz="20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573016"/>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702549"/>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780928"/>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09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9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25995</TotalTime>
  <Words>41670</Words>
  <Application>Microsoft Office PowerPoint</Application>
  <PresentationFormat>On-screen Show (4:3)</PresentationFormat>
  <Paragraphs>4675</Paragraphs>
  <Slides>526</Slides>
  <Notes>12</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526</vt:i4>
      </vt:variant>
    </vt:vector>
  </HeadingPairs>
  <TitlesOfParts>
    <vt:vector size="562"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5027</cp:revision>
  <dcterms:created xsi:type="dcterms:W3CDTF">2015-10-09T06:09:34Z</dcterms:created>
  <dcterms:modified xsi:type="dcterms:W3CDTF">2020-05-02T09:56:32Z</dcterms:modified>
</cp:coreProperties>
</file>